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77" r:id="rId10"/>
    <p:sldId id="262" r:id="rId11"/>
    <p:sldId id="263" r:id="rId12"/>
    <p:sldId id="264" r:id="rId13"/>
    <p:sldId id="276" r:id="rId14"/>
    <p:sldId id="274" r:id="rId15"/>
    <p:sldId id="275" r:id="rId16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1;p18"/>
          <p:cNvPicPr/>
          <p:nvPr/>
        </p:nvPicPr>
        <p:blipFill>
          <a:blip r:embed="rId14"/>
          <a:stretch/>
        </p:blipFill>
        <p:spPr>
          <a:xfrm>
            <a:off x="611640" y="1484640"/>
            <a:ext cx="8325720" cy="5142600"/>
          </a:xfrm>
          <a:prstGeom prst="rect">
            <a:avLst/>
          </a:prstGeom>
          <a:ln>
            <a:noFill/>
          </a:ln>
        </p:spPr>
      </p:pic>
      <p:pic>
        <p:nvPicPr>
          <p:cNvPr id="5" name="Google Shape;12;p18"/>
          <p:cNvPicPr/>
          <p:nvPr/>
        </p:nvPicPr>
        <p:blipFill>
          <a:blip r:embed="rId15"/>
          <a:stretch/>
        </p:blipFill>
        <p:spPr>
          <a:xfrm>
            <a:off x="895680" y="121680"/>
            <a:ext cx="865800" cy="93384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88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17;p19"/>
          <p:cNvPicPr/>
          <p:nvPr/>
        </p:nvPicPr>
        <p:blipFill>
          <a:blip r:embed="rId14"/>
          <a:stretch/>
        </p:blipFill>
        <p:spPr>
          <a:xfrm>
            <a:off x="-10440" y="0"/>
            <a:ext cx="776160" cy="1262160"/>
          </a:xfrm>
          <a:prstGeom prst="rect">
            <a:avLst/>
          </a:prstGeom>
          <a:ln>
            <a:noFill/>
          </a:ln>
        </p:spPr>
      </p:pic>
      <p:pic>
        <p:nvPicPr>
          <p:cNvPr id="41" name="Google Shape;18;p19"/>
          <p:cNvPicPr/>
          <p:nvPr/>
        </p:nvPicPr>
        <p:blipFill>
          <a:blip r:embed="rId15"/>
          <a:stretch/>
        </p:blipFill>
        <p:spPr>
          <a:xfrm>
            <a:off x="7781760" y="121680"/>
            <a:ext cx="1174680" cy="92880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11;p18"/>
          <p:cNvPicPr/>
          <p:nvPr/>
        </p:nvPicPr>
        <p:blipFill>
          <a:blip r:embed="rId14"/>
          <a:stretch/>
        </p:blipFill>
        <p:spPr>
          <a:xfrm>
            <a:off x="611640" y="1484640"/>
            <a:ext cx="8325720" cy="5142600"/>
          </a:xfrm>
          <a:prstGeom prst="rect">
            <a:avLst/>
          </a:prstGeom>
          <a:ln>
            <a:noFill/>
          </a:ln>
        </p:spPr>
      </p:pic>
      <p:pic>
        <p:nvPicPr>
          <p:cNvPr id="81" name="Google Shape;12;p18"/>
          <p:cNvPicPr/>
          <p:nvPr/>
        </p:nvPicPr>
        <p:blipFill>
          <a:blip r:embed="rId15"/>
          <a:stretch/>
        </p:blipFill>
        <p:spPr>
          <a:xfrm>
            <a:off x="895680" y="121680"/>
            <a:ext cx="865800" cy="933840"/>
          </a:xfrm>
          <a:prstGeom prst="rect">
            <a:avLst/>
          </a:prstGeom>
          <a:ln>
            <a:noFill/>
          </a:ln>
        </p:spPr>
      </p:pic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13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13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irecommend.ru/content/moya-ogromnaya-mechta-posudomoechnaya-mashina-dexp-m12c7pd-luchshee-vlozhenie-denezhnykh-sre" TargetMode="Externa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554040" y="1108080"/>
            <a:ext cx="8339400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600" b="0" strike="noStrike" spc="-1" dirty="0" smtClean="0">
                <a:solidFill>
                  <a:srgbClr val="3B4555"/>
                </a:solidFill>
                <a:latin typeface="Times New Roman"/>
                <a:ea typeface="Poppins Medium"/>
              </a:rPr>
              <a:t>Бережливый проект</a:t>
            </a:r>
            <a:r>
              <a:rPr dirty="0"/>
              <a:t/>
            </a:r>
            <a:br>
              <a:rPr dirty="0"/>
            </a:br>
            <a:r>
              <a:rPr lang="ru-RU" sz="3600" b="1" strike="noStrike" spc="-1" dirty="0" smtClean="0">
                <a:solidFill>
                  <a:srgbClr val="3B4555"/>
                </a:solidFill>
                <a:latin typeface="Times New Roman"/>
                <a:ea typeface="Poppins Medium"/>
              </a:rPr>
              <a:t>«</a:t>
            </a:r>
            <a:r>
              <a:rPr lang="ru-RU" sz="3600" b="0" u="sng" strike="noStrike" spc="-1" dirty="0" smtClean="0">
                <a:solidFill>
                  <a:srgbClr val="3B4555"/>
                </a:solidFill>
                <a:uFillTx/>
                <a:latin typeface="Times New Roman"/>
                <a:ea typeface="Times New Roman"/>
              </a:rPr>
              <a:t>Оптимизация процесса мытья посуды</a:t>
            </a:r>
          </a:p>
          <a:p>
            <a:pPr algn="ctr">
              <a:lnSpc>
                <a:spcPct val="100000"/>
              </a:lnSpc>
            </a:pPr>
            <a:r>
              <a:rPr lang="ru-RU" sz="3600" b="0" u="sng" strike="noStrike" spc="-1" dirty="0" smtClean="0">
                <a:solidFill>
                  <a:srgbClr val="3B4555"/>
                </a:solidFill>
                <a:uFillTx/>
                <a:latin typeface="Times New Roman"/>
                <a:ea typeface="Times New Roman"/>
              </a:rPr>
              <a:t> в ДОУ с использованием </a:t>
            </a:r>
          </a:p>
          <a:p>
            <a:pPr algn="ctr">
              <a:lnSpc>
                <a:spcPct val="100000"/>
              </a:lnSpc>
            </a:pPr>
            <a:r>
              <a:rPr lang="ru-RU" sz="3600" b="0" u="sng" strike="noStrike" spc="-1" dirty="0" smtClean="0">
                <a:solidFill>
                  <a:srgbClr val="3B4555"/>
                </a:solidFill>
                <a:uFillTx/>
                <a:latin typeface="Times New Roman"/>
                <a:ea typeface="Times New Roman"/>
              </a:rPr>
              <a:t>посудомоечных машин</a:t>
            </a:r>
            <a:r>
              <a:rPr lang="ru-RU" sz="3600" b="1" strike="noStrike" spc="-1" dirty="0" smtClean="0">
                <a:solidFill>
                  <a:srgbClr val="3B4555"/>
                </a:solidFill>
                <a:latin typeface="Times New Roman"/>
                <a:ea typeface="Poppins Medium"/>
              </a:rPr>
              <a:t>»</a:t>
            </a:r>
            <a:r>
              <a:rPr dirty="0"/>
              <a:t/>
            </a:r>
            <a:br>
              <a:rPr dirty="0"/>
            </a:br>
            <a:endParaRPr lang="ru-RU" sz="3600" b="0" strike="noStrike" spc="-1" dirty="0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355320" y="4111560"/>
            <a:ext cx="4020480" cy="136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76320">
              <a:lnSpc>
                <a:spcPct val="100000"/>
              </a:lnSpc>
              <a:spcBef>
                <a:spcPts val="479"/>
              </a:spcBef>
            </a:pPr>
            <a:r>
              <a:rPr lang="ru-RU" sz="1800" b="1" strike="noStrike" spc="-1">
                <a:solidFill>
                  <a:srgbClr val="3B4555"/>
                </a:solidFill>
                <a:latin typeface="Times New Roman"/>
                <a:ea typeface="Poppins"/>
              </a:rPr>
              <a:t>Руководитель проекта: </a:t>
            </a:r>
            <a:endParaRPr lang="ru-RU" sz="1800" b="0" strike="noStrike" spc="-1">
              <a:latin typeface="Arial"/>
            </a:endParaRPr>
          </a:p>
          <a:p>
            <a:pPr marL="76320">
              <a:lnSpc>
                <a:spcPct val="100000"/>
              </a:lnSpc>
              <a:spcBef>
                <a:spcPts val="479"/>
              </a:spcBef>
            </a:pPr>
            <a:r>
              <a:rPr lang="ru-RU" sz="1800" b="0" strike="noStrike" spc="-1">
                <a:solidFill>
                  <a:srgbClr val="3B4555"/>
                </a:solidFill>
                <a:latin typeface="Times New Roman"/>
                <a:ea typeface="Poppins"/>
              </a:rPr>
              <a:t>Казанцева Екатерина Наиловна, </a:t>
            </a:r>
            <a:endParaRPr lang="ru-RU" sz="1800" b="0" strike="noStrike" spc="-1">
              <a:latin typeface="Arial"/>
            </a:endParaRPr>
          </a:p>
          <a:p>
            <a:pPr marL="76320">
              <a:lnSpc>
                <a:spcPct val="100000"/>
              </a:lnSpc>
              <a:spcBef>
                <a:spcPts val="479"/>
              </a:spcBef>
            </a:pPr>
            <a:r>
              <a:rPr lang="ru-RU" sz="1800" b="0" strike="noStrike" spc="-1">
                <a:solidFill>
                  <a:srgbClr val="3B4555"/>
                </a:solidFill>
                <a:latin typeface="Times New Roman"/>
                <a:ea typeface="Poppins"/>
              </a:rPr>
              <a:t>старший воспитатель</a:t>
            </a:r>
            <a:endParaRPr lang="ru-RU" sz="1800" b="0" strike="noStrike" spc="-1">
              <a:latin typeface="Arial"/>
            </a:endParaRPr>
          </a:p>
          <a:p>
            <a:pPr marL="76320">
              <a:lnSpc>
                <a:spcPct val="100000"/>
              </a:lnSpc>
              <a:spcBef>
                <a:spcPts val="479"/>
              </a:spcBef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2051640" y="121680"/>
            <a:ext cx="6231240" cy="60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57200" indent="-226440" algn="ctr">
              <a:lnSpc>
                <a:spcPct val="100000"/>
              </a:lnSpc>
              <a:spcBef>
                <a:spcPts val="210"/>
              </a:spcBef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Arial"/>
              </a:rPr>
              <a:t>муниципальное бюджетное дошкольное образовательное учреждение</a:t>
            </a:r>
            <a:endParaRPr lang="ru-RU" sz="1400" b="0" strike="noStrike" spc="-1">
              <a:latin typeface="Arial"/>
            </a:endParaRPr>
          </a:p>
          <a:p>
            <a:pPr marL="457200" indent="-226440" algn="ctr">
              <a:lnSpc>
                <a:spcPct val="100000"/>
              </a:lnSpc>
              <a:spcBef>
                <a:spcPts val="210"/>
              </a:spcBef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Arial"/>
              </a:rPr>
              <a:t>«Детский сад №257»</a:t>
            </a:r>
            <a:endParaRPr lang="ru-RU" sz="1400" b="0" strike="noStrike" spc="-1">
              <a:latin typeface="Arial"/>
            </a:endParaRPr>
          </a:p>
          <a:p>
            <a:pPr marL="457200" indent="-226440">
              <a:lnSpc>
                <a:spcPct val="100000"/>
              </a:lnSpc>
            </a:pPr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936000" y="116640"/>
            <a:ext cx="6838560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Принятые решения по</a:t>
            </a:r>
            <a:r>
              <a:rPr dirty="0"/>
              <a:t/>
            </a:r>
            <a:br>
              <a:rPr dirty="0"/>
            </a:b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 устранению проблем</a:t>
            </a:r>
            <a:endParaRPr lang="ru-RU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4. </a:t>
            </a:r>
            <a:r>
              <a:rPr lang="ru-RU" sz="2800" b="0" strike="noStrike" spc="-1" dirty="0" smtClean="0">
                <a:latin typeface="Poppins Medium"/>
                <a:ea typeface="Poppins Medium"/>
              </a:rPr>
              <a:t>Эргономичное размещение посуды </a:t>
            </a:r>
            <a:r>
              <a:rPr lang="ru-RU" sz="28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для решения проблемы </a:t>
            </a:r>
            <a:r>
              <a:rPr lang="ru-RU" sz="32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боя посуды</a:t>
            </a:r>
            <a:endParaRPr lang="ru-RU" sz="3200" b="0" strike="noStrike" spc="-1" dirty="0">
              <a:latin typeface="Arial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493"/>
            <a:ext cx="4715508" cy="38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240" cy="1368152"/>
          </a:xfrm>
        </p:spPr>
        <p:txBody>
          <a:bodyPr/>
          <a:lstStyle/>
          <a:p>
            <a:pPr algn="ctr"/>
            <a:r>
              <a:rPr lang="ru-RU" sz="2800" dirty="0" smtClean="0"/>
              <a:t>Принятые решения</a:t>
            </a:r>
            <a:br>
              <a:rPr lang="ru-RU" sz="2800" dirty="0" smtClean="0"/>
            </a:br>
            <a:r>
              <a:rPr lang="ru-RU" sz="2800" dirty="0" smtClean="0"/>
              <a:t>5. Экономия водно-энергетических ресурсов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176665"/>
              </p:ext>
            </p:extLst>
          </p:nvPr>
        </p:nvGraphicFramePr>
        <p:xfrm>
          <a:off x="827584" y="2420888"/>
          <a:ext cx="7488831" cy="4104455"/>
        </p:xfrm>
        <a:graphic>
          <a:graphicData uri="http://schemas.openxmlformats.org/drawingml/2006/table">
            <a:tbl>
              <a:tblPr firstRow="1" firstCol="1" bandRow="1"/>
              <a:tblGrid>
                <a:gridCol w="2737793"/>
                <a:gridCol w="1450663"/>
                <a:gridCol w="1528126"/>
                <a:gridCol w="1772249"/>
              </a:tblGrid>
              <a:tr h="1579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Ресурсы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было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стало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 экономия в месяц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944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Электроэнергия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400руб.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324 руб.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76 руб.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1053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Вода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(хол., гор.)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300руб.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180 руб.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120 руб.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526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Итого: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700руб.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504 руб.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196 руб.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55576" y="1556792"/>
            <a:ext cx="70567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месяц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(при использовании посудомоечной машины)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78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0" y="6234120"/>
            <a:ext cx="2964600" cy="30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2"/>
          <p:cNvSpPr/>
          <p:nvPr/>
        </p:nvSpPr>
        <p:spPr>
          <a:xfrm>
            <a:off x="3254760" y="5839560"/>
            <a:ext cx="2964600" cy="30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CustomShape 3"/>
          <p:cNvSpPr/>
          <p:nvPr/>
        </p:nvSpPr>
        <p:spPr>
          <a:xfrm>
            <a:off x="6177240" y="3629160"/>
            <a:ext cx="2964600" cy="30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8352928" cy="576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554040" y="1108080"/>
            <a:ext cx="8339400" cy="255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6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   </a:t>
            </a:r>
            <a:endParaRPr lang="ru-RU" sz="3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6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    Спасибо за внимание! </a:t>
            </a:r>
            <a:r>
              <a:t/>
            </a:r>
            <a:br/>
            <a:endParaRPr lang="ru-RU" sz="3600" b="0" strike="noStrike" spc="-1"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355320" y="4111560"/>
            <a:ext cx="4020480" cy="69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76320">
              <a:lnSpc>
                <a:spcPct val="100000"/>
              </a:lnSpc>
              <a:spcBef>
                <a:spcPts val="479"/>
              </a:spcBef>
            </a:pPr>
            <a:endParaRPr lang="ru-RU" sz="1800" b="0" strike="noStrike" spc="-1">
              <a:latin typeface="Arial"/>
            </a:endParaRPr>
          </a:p>
          <a:p>
            <a:pPr marL="76320">
              <a:lnSpc>
                <a:spcPct val="100000"/>
              </a:lnSpc>
              <a:spcBef>
                <a:spcPts val="479"/>
              </a:spcBef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169" name="CustomShape 3"/>
          <p:cNvSpPr/>
          <p:nvPr/>
        </p:nvSpPr>
        <p:spPr>
          <a:xfrm>
            <a:off x="2051640" y="121680"/>
            <a:ext cx="6231240" cy="60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57200" indent="-226440" algn="ctr">
              <a:lnSpc>
                <a:spcPct val="100000"/>
              </a:lnSpc>
              <a:spcBef>
                <a:spcPts val="210"/>
              </a:spcBef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Arial"/>
              </a:rPr>
              <a:t>муниципальное бюджетное дошкольное образовательное учреждение</a:t>
            </a:r>
            <a:endParaRPr lang="ru-RU" sz="1400" b="0" strike="noStrike" spc="-1">
              <a:latin typeface="Arial"/>
            </a:endParaRPr>
          </a:p>
          <a:p>
            <a:pPr marL="457200" indent="-226440" algn="ctr">
              <a:lnSpc>
                <a:spcPct val="100000"/>
              </a:lnSpc>
              <a:spcBef>
                <a:spcPts val="210"/>
              </a:spcBef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Arial"/>
              </a:rPr>
              <a:t>«Детский сад №257»</a:t>
            </a:r>
            <a:endParaRPr lang="ru-RU" sz="1400" b="0" strike="noStrike" spc="-1">
              <a:latin typeface="Arial"/>
            </a:endParaRPr>
          </a:p>
          <a:p>
            <a:pPr marL="457200" indent="-226440">
              <a:lnSpc>
                <a:spcPct val="100000"/>
              </a:lnSpc>
            </a:pPr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739800" y="116640"/>
            <a:ext cx="7728120" cy="16605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Паспорт </a:t>
            </a:r>
            <a:r>
              <a:rPr lang="ru-RU" sz="32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бережливого проекта </a:t>
            </a:r>
            <a:r>
              <a:rPr dirty="0"/>
              <a:t/>
            </a:r>
            <a:br>
              <a:rPr dirty="0"/>
            </a:b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 </a:t>
            </a:r>
            <a:r>
              <a:rPr lang="ru-RU" sz="2000" b="0" strike="noStrike" spc="-1" dirty="0">
                <a:solidFill>
                  <a:srgbClr val="3B4555"/>
                </a:solidFill>
                <a:latin typeface="Book Antiqua"/>
                <a:ea typeface="Poppins Medium"/>
              </a:rPr>
              <a:t>«</a:t>
            </a:r>
            <a:r>
              <a:rPr lang="ru-RU" sz="2000" b="1" strike="noStrike" spc="-1" dirty="0">
                <a:solidFill>
                  <a:srgbClr val="3B4555"/>
                </a:solidFill>
                <a:latin typeface="Book Antiqua"/>
                <a:ea typeface="Poppins Medium"/>
              </a:rPr>
              <a:t>Оптимизация процесса </a:t>
            </a:r>
            <a:r>
              <a:rPr lang="ru-RU" sz="2000" b="1" strike="noStrike" spc="-1" dirty="0" smtClean="0">
                <a:solidFill>
                  <a:srgbClr val="3B4555"/>
                </a:solidFill>
                <a:latin typeface="Book Antiqua"/>
                <a:ea typeface="Poppins Medium"/>
              </a:rPr>
              <a:t>мытья посуды в ДОУ с использованием посудомоечных машин</a:t>
            </a:r>
            <a:r>
              <a:rPr lang="ru-RU" sz="2000" b="0" strike="noStrike" spc="-1" dirty="0" smtClean="0">
                <a:solidFill>
                  <a:srgbClr val="3B4555"/>
                </a:solidFill>
                <a:latin typeface="Book Antiqua"/>
                <a:ea typeface="Poppins Medium"/>
              </a:rPr>
              <a:t>»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338400" y="4634640"/>
            <a:ext cx="4051080" cy="88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800" b="0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ru-RU" sz="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800" b="0" strike="noStrike" spc="-1">
              <a:latin typeface="Arial"/>
            </a:endParaRPr>
          </a:p>
        </p:txBody>
      </p:sp>
      <p:pic>
        <p:nvPicPr>
          <p:cNvPr id="1026" name="Picture 2" descr="C:\Users\Марина\Desktop\паспорт лин проекта 2022 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00" y="1777179"/>
            <a:ext cx="7660096" cy="496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2586600" y="188640"/>
            <a:ext cx="4793712" cy="10757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3B4555"/>
                </a:solidFill>
                <a:latin typeface="Times New Roman" pitchFamily="18" charset="0"/>
                <a:ea typeface="Poppins Medium"/>
                <a:cs typeface="Times New Roman" pitchFamily="18" charset="0"/>
              </a:rPr>
              <a:t>Команда </a:t>
            </a:r>
            <a:r>
              <a:rPr lang="ru-RU" sz="3200" b="1" strike="noStrike" spc="-1" dirty="0" smtClean="0">
                <a:solidFill>
                  <a:srgbClr val="3B4555"/>
                </a:solidFill>
                <a:latin typeface="Times New Roman" pitchFamily="18" charset="0"/>
                <a:ea typeface="Poppins Medium"/>
                <a:cs typeface="Times New Roman" pitchFamily="18" charset="0"/>
              </a:rPr>
              <a:t>бережливого проекта</a:t>
            </a:r>
            <a:endParaRPr lang="ru-RU" sz="3200" b="1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7" name="Google Shape;40;p3"/>
          <p:cNvPicPr/>
          <p:nvPr/>
        </p:nvPicPr>
        <p:blipFill>
          <a:blip r:embed="rId2"/>
          <a:stretch/>
        </p:blipFill>
        <p:spPr>
          <a:xfrm>
            <a:off x="2339640" y="1360440"/>
            <a:ext cx="550440" cy="550440"/>
          </a:xfrm>
          <a:prstGeom prst="rect">
            <a:avLst/>
          </a:prstGeom>
          <a:ln>
            <a:noFill/>
          </a:ln>
        </p:spPr>
      </p:pic>
      <p:sp>
        <p:nvSpPr>
          <p:cNvPr id="128" name="CustomShape 2"/>
          <p:cNvSpPr/>
          <p:nvPr/>
        </p:nvSpPr>
        <p:spPr>
          <a:xfrm>
            <a:off x="945000" y="2865240"/>
            <a:ext cx="7617960" cy="36015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Команда </a:t>
            </a:r>
            <a:r>
              <a:rPr lang="ru-RU" sz="2000" b="1" u="sng" strike="noStrike" spc="-1" dirty="0" err="1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лин</a:t>
            </a: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-проекта</a:t>
            </a:r>
            <a:r>
              <a:rPr lang="ru-RU" sz="2000" b="1" strike="noStrike" spc="-1" dirty="0">
                <a:solidFill>
                  <a:srgbClr val="262673"/>
                </a:solidFill>
                <a:latin typeface="Times New Roman"/>
                <a:ea typeface="Times New Roman"/>
              </a:rPr>
              <a:t>: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000" b="1" strike="noStrike" spc="-1" dirty="0">
                <a:solidFill>
                  <a:srgbClr val="262673"/>
                </a:solidFill>
                <a:latin typeface="Times New Roman"/>
                <a:ea typeface="Times New Roman"/>
              </a:rPr>
              <a:t>Сбитнева М.М., заведующая; 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Шаповалова Ю.Н., воспитатель; 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Гончарова Н.В., воспитатель;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Ефименко Т.В., музыкальный руководитель;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Гаденова Н.А., учитель – логопед;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Мецлер Т.В., учитель – логопед;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Киселева А.Г., инструктор по физической культуре;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Папина А.В., делопроизводитель;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000" b="1" u="sng" strike="noStrike" spc="-1" dirty="0" smtClean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Гончарова </a:t>
            </a: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В.С. заведующая хозяйством.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2925720" y="1467000"/>
            <a:ext cx="6036120" cy="101420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Руководитель </a:t>
            </a:r>
            <a:r>
              <a:rPr lang="ru-RU" sz="2000" b="1" u="sng" strike="noStrike" spc="-1" dirty="0" smtClean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бережливого проекта</a:t>
            </a:r>
            <a:r>
              <a:rPr lang="ru-RU" sz="2000" b="1" strike="noStrike" spc="-1" dirty="0" smtClean="0">
                <a:solidFill>
                  <a:srgbClr val="262673"/>
                </a:solidFill>
                <a:latin typeface="Times New Roman"/>
                <a:ea typeface="Times New Roman"/>
              </a:rPr>
              <a:t> </a:t>
            </a:r>
            <a:r>
              <a:rPr lang="ru-RU" sz="2000" b="0" u="sng" strike="noStrike" spc="-1" dirty="0">
                <a:solidFill>
                  <a:srgbClr val="262673"/>
                </a:solidFill>
                <a:uFillTx/>
                <a:latin typeface="Times New Roman"/>
                <a:ea typeface="Times New Roman"/>
              </a:rPr>
              <a:t>старший воспитатель МБ ДОУ «Детский сад № 257»  Казанцева Е.Н.</a:t>
            </a:r>
            <a:endParaRPr lang="ru-RU" sz="2000" b="0" strike="noStrike" spc="-1" dirty="0">
              <a:latin typeface="Arial"/>
            </a:endParaRPr>
          </a:p>
        </p:txBody>
      </p:sp>
      <p:pic>
        <p:nvPicPr>
          <p:cNvPr id="130" name="Рисунок 3"/>
          <p:cNvPicPr/>
          <p:nvPr/>
        </p:nvPicPr>
        <p:blipFill>
          <a:blip r:embed="rId3"/>
          <a:stretch/>
        </p:blipFill>
        <p:spPr>
          <a:xfrm>
            <a:off x="1036440" y="1013400"/>
            <a:ext cx="1887480" cy="1797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0" y="6234120"/>
            <a:ext cx="2964600" cy="30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2"/>
          <p:cNvSpPr/>
          <p:nvPr/>
        </p:nvSpPr>
        <p:spPr>
          <a:xfrm>
            <a:off x="3254760" y="5839560"/>
            <a:ext cx="2964600" cy="30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3"/>
          <p:cNvSpPr/>
          <p:nvPr/>
        </p:nvSpPr>
        <p:spPr>
          <a:xfrm>
            <a:off x="6177240" y="3629160"/>
            <a:ext cx="2964600" cy="30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4840"/>
            <a:ext cx="8496945" cy="5834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62;p5"/>
          <p:cNvPicPr/>
          <p:nvPr/>
        </p:nvPicPr>
        <p:blipFill>
          <a:blip r:embed="rId2"/>
          <a:stretch/>
        </p:blipFill>
        <p:spPr>
          <a:xfrm>
            <a:off x="3275856" y="1484784"/>
            <a:ext cx="3382200" cy="5152320"/>
          </a:xfrm>
          <a:prstGeom prst="rect">
            <a:avLst/>
          </a:prstGeom>
          <a:ln>
            <a:noFill/>
          </a:ln>
        </p:spPr>
      </p:pic>
      <p:sp>
        <p:nvSpPr>
          <p:cNvPr id="136" name="CustomShape 1"/>
          <p:cNvSpPr/>
          <p:nvPr/>
        </p:nvSpPr>
        <p:spPr>
          <a:xfrm>
            <a:off x="2622240" y="332640"/>
            <a:ext cx="389736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2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Пирамида проблем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 rot="21222000">
            <a:off x="1865979" y="2836404"/>
            <a:ext cx="2434119" cy="2010065"/>
          </a:xfrm>
          <a:prstGeom prst="irregularSeal1">
            <a:avLst/>
          </a:prstGeom>
          <a:solidFill>
            <a:srgbClr val="FF0000"/>
          </a:solidFill>
          <a:ln w="25560">
            <a:solidFill>
              <a:srgbClr val="8AA5A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 dirty="0" smtClean="0">
                <a:solidFill>
                  <a:srgbClr val="FFFFFF"/>
                </a:solidFill>
                <a:latin typeface="Times New Roman"/>
                <a:ea typeface="Arial"/>
              </a:rPr>
              <a:t>Бой посуды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 rot="21102000">
            <a:off x="98639" y="932658"/>
            <a:ext cx="3224500" cy="2397803"/>
          </a:xfrm>
          <a:prstGeom prst="irregularSeal1">
            <a:avLst/>
          </a:prstGeom>
          <a:solidFill>
            <a:srgbClr val="FF0000"/>
          </a:solidFill>
          <a:ln w="25560">
            <a:solidFill>
              <a:srgbClr val="8AA5A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 dirty="0" smtClean="0">
                <a:solidFill>
                  <a:srgbClr val="FFFFFF"/>
                </a:solidFill>
                <a:latin typeface="Times New Roman"/>
                <a:ea typeface="Arial"/>
              </a:rPr>
              <a:t>Большое водопотребление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39" name="CustomShape 4"/>
          <p:cNvSpPr/>
          <p:nvPr/>
        </p:nvSpPr>
        <p:spPr>
          <a:xfrm>
            <a:off x="231120" y="4509120"/>
            <a:ext cx="3186992" cy="2293348"/>
          </a:xfrm>
          <a:prstGeom prst="irregularSeal1">
            <a:avLst/>
          </a:prstGeom>
          <a:solidFill>
            <a:srgbClr val="FF0000"/>
          </a:solidFill>
          <a:ln w="25560">
            <a:solidFill>
              <a:srgbClr val="8AA5A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 dirty="0" smtClean="0">
                <a:solidFill>
                  <a:srgbClr val="FFFFFF"/>
                </a:solidFill>
                <a:latin typeface="Times New Roman"/>
                <a:ea typeface="Arial"/>
              </a:rPr>
              <a:t>Высокие трудозатраты работника Учреждения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40" name="CustomShape 5"/>
          <p:cNvSpPr/>
          <p:nvPr/>
        </p:nvSpPr>
        <p:spPr>
          <a:xfrm>
            <a:off x="5791440" y="3303166"/>
            <a:ext cx="3352560" cy="2797792"/>
          </a:xfrm>
          <a:prstGeom prst="irregularSeal1">
            <a:avLst/>
          </a:prstGeom>
          <a:solidFill>
            <a:srgbClr val="FF0000"/>
          </a:solidFill>
          <a:ln w="25560">
            <a:solidFill>
              <a:srgbClr val="8AA5A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 dirty="0" smtClean="0">
                <a:solidFill>
                  <a:srgbClr val="FFFFFF"/>
                </a:solidFill>
                <a:latin typeface="Times New Roman"/>
                <a:ea typeface="Arial"/>
              </a:rPr>
              <a:t>Воздействие вредных факторов на здоровье работника (</a:t>
            </a:r>
            <a:r>
              <a:rPr lang="ru-RU" sz="1400" b="0" strike="noStrike" spc="-1" dirty="0" err="1" smtClean="0">
                <a:solidFill>
                  <a:srgbClr val="FFFFFF"/>
                </a:solidFill>
                <a:latin typeface="Times New Roman"/>
                <a:ea typeface="Arial"/>
              </a:rPr>
              <a:t>алергические</a:t>
            </a:r>
            <a:r>
              <a:rPr lang="ru-RU" sz="1400" b="0" strike="noStrike" spc="-1" dirty="0" smtClean="0">
                <a:solidFill>
                  <a:srgbClr val="FFFFFF"/>
                </a:solidFill>
                <a:latin typeface="Times New Roman"/>
                <a:ea typeface="Arial"/>
              </a:rPr>
              <a:t> реакции и др.)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41" name="CustomShape 6"/>
          <p:cNvSpPr/>
          <p:nvPr/>
        </p:nvSpPr>
        <p:spPr>
          <a:xfrm>
            <a:off x="231120" y="1800000"/>
            <a:ext cx="2851920" cy="66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56211"/>
            <a:ext cx="3243263" cy="2411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936000" y="116640"/>
            <a:ext cx="6838560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Принятые решения по</a:t>
            </a:r>
            <a:r>
              <a:rPr dirty="0"/>
              <a:t/>
            </a:r>
            <a:br>
              <a:rPr dirty="0"/>
            </a:b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 устранению проблем</a:t>
            </a:r>
            <a:endParaRPr lang="ru-RU" sz="3200" b="0" strike="noStrike" spc="-1" dirty="0">
              <a:latin typeface="Arial"/>
            </a:endParaRPr>
          </a:p>
          <a:p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1. </a:t>
            </a:r>
            <a:r>
              <a:rPr lang="ru-RU" sz="28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Организация рабочего пространства. </a:t>
            </a:r>
            <a:r>
              <a:rPr lang="ru-RU" sz="28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  </a:t>
            </a:r>
          </a:p>
          <a:p>
            <a:r>
              <a:rPr lang="ru-RU" sz="2800" spc="-1" dirty="0">
                <a:solidFill>
                  <a:srgbClr val="3B4555"/>
                </a:solidFill>
                <a:latin typeface="Poppins Medium"/>
                <a:ea typeface="Poppins Medium"/>
              </a:rPr>
              <a:t> </a:t>
            </a:r>
            <a:r>
              <a:rPr lang="ru-RU" sz="2800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      </a:t>
            </a:r>
            <a:r>
              <a:rPr lang="ru-RU" sz="28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Установка </a:t>
            </a:r>
            <a:r>
              <a:rPr lang="ru-RU" sz="28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посудомоечной </a:t>
            </a:r>
            <a:r>
              <a:rPr lang="ru-RU" sz="28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машины   </a:t>
            </a:r>
          </a:p>
          <a:p>
            <a:r>
              <a:rPr lang="ru-RU" sz="2800" spc="-1" dirty="0">
                <a:solidFill>
                  <a:srgbClr val="3B4555"/>
                </a:solidFill>
                <a:latin typeface="Poppins Medium"/>
                <a:ea typeface="Poppins Medium"/>
              </a:rPr>
              <a:t> </a:t>
            </a:r>
            <a:r>
              <a:rPr lang="ru-RU" sz="2800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            </a:t>
            </a:r>
            <a:r>
              <a:rPr lang="ru-RU" sz="28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(модель </a:t>
            </a:r>
            <a:r>
              <a:rPr lang="en-US" sz="2800" b="1" dirty="0" smtClean="0">
                <a:solidFill>
                  <a:srgbClr val="444444"/>
                </a:solidFill>
                <a:latin typeface="Open Sans"/>
              </a:rPr>
              <a:t>DEXP M12C7PD</a:t>
            </a:r>
            <a:r>
              <a:rPr lang="ru-RU" sz="2800" b="1" dirty="0" smtClean="0">
                <a:solidFill>
                  <a:srgbClr val="444444"/>
                </a:solidFill>
                <a:latin typeface="Open Sans"/>
              </a:rPr>
              <a:t>)</a:t>
            </a:r>
            <a:endParaRPr lang="en-US" sz="2800" b="1" dirty="0">
              <a:solidFill>
                <a:srgbClr val="444444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.</a:t>
            </a:r>
            <a:endParaRPr lang="ru-RU" sz="3200" b="0" strike="noStrike" spc="-1" dirty="0">
              <a:latin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6"/>
            <a:ext cx="5931941" cy="41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01911"/>
            <a:ext cx="6768752" cy="1107996"/>
          </a:xfrm>
        </p:spPr>
        <p:txBody>
          <a:bodyPr/>
          <a:lstStyle/>
          <a:p>
            <a:pPr algn="ctr"/>
            <a:r>
              <a:rPr lang="ru-RU" sz="2400" b="1" i="0" u="none" strike="noStrike" dirty="0" smtClean="0">
                <a:solidFill>
                  <a:srgbClr val="444444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DEXP M12C7PD- лучшее вложение денежных </a:t>
            </a:r>
            <a:r>
              <a:rPr lang="ru-RU" sz="2400" b="1" i="0" u="sng" strike="noStrike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средств! Самая бюджетная модель!</a:t>
            </a:r>
            <a:br>
              <a:rPr lang="ru-RU" sz="2400" b="1" i="0" u="sng" strike="noStrike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</a:br>
            <a:r>
              <a:rPr lang="ru-RU" sz="2400" b="1" i="0" u="sng" strike="noStrike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b="1" i="0" u="sng" strike="noStrike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Значительная экономия </a:t>
            </a:r>
            <a:r>
              <a:rPr lang="ru-RU" sz="2000" b="1" i="0" u="sng" strike="noStrike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энерго</a:t>
            </a:r>
            <a:r>
              <a:rPr lang="ru-RU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-водных ресурсов</a:t>
            </a:r>
            <a:endParaRPr lang="ru-RU" sz="2000" b="1" i="0" u="sng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67544" y="953718"/>
            <a:ext cx="8218896" cy="5539978"/>
          </a:xfrm>
        </p:spPr>
        <p:txBody>
          <a:bodyPr/>
          <a:lstStyle/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 </a:t>
            </a:r>
            <a:b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</a:br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▪️ Цена: на момент покупки 14999 рублей. 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▪️ Место покупки: DNS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▪️ Цвет: белый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▪️ Гарантия: 1 год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▪️ Вместимость: 12 комплектов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▪️ Энергопотребление за цикл мойки: 740 Вт*ч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▪️ Класс энергопотребления: А+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▪️ Уровень шума при работе: 55 дБ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▪️ Размеры: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Ширина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59.8 см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Высота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84.5 см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Глубина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60 см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Глубина с открытой дверью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117.5 см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Вес</a:t>
            </a:r>
          </a:p>
          <a:p>
            <a:pPr algn="just" fontAlgn="base"/>
            <a:r>
              <a:rPr lang="ru-RU" b="0" i="0" dirty="0" smtClean="0">
                <a:solidFill>
                  <a:srgbClr val="333333"/>
                </a:solidFill>
                <a:effectLst/>
                <a:latin typeface="Open Sans"/>
              </a:rPr>
              <a:t>38.5 кг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79752"/>
            <a:ext cx="3561665" cy="3936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2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936000" y="116640"/>
            <a:ext cx="6838560" cy="30455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Принятые решения по</a:t>
            </a:r>
            <a:r>
              <a:rPr dirty="0"/>
              <a:t/>
            </a:r>
            <a:br>
              <a:rPr dirty="0"/>
            </a:b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 устранению проблем</a:t>
            </a:r>
            <a:endParaRPr lang="ru-RU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2. </a:t>
            </a:r>
            <a:r>
              <a:rPr lang="ru-RU" sz="32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Закупка безопасного моющего средства для посудомоечной машины</a:t>
            </a:r>
            <a:r>
              <a:rPr lang="ru-RU" sz="32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.</a:t>
            </a:r>
          </a:p>
          <a:p>
            <a:pPr algn="ctr"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</p:txBody>
      </p:sp>
      <p:pic>
        <p:nvPicPr>
          <p:cNvPr id="3074" name="Picture 2" descr="H:\!Бережливые технологии\ЛИН ПРОЕКТ 2022\1628000333.9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64904"/>
            <a:ext cx="4140000" cy="41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:\!Бережливые технологии\ЛИН ПРОЕКТ 2022\S7ee822bf46c84119afd6b3aeccf98e172.jpg_350x3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71275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936000" y="504000"/>
            <a:ext cx="6838560" cy="25530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Принятые решения по</a:t>
            </a:r>
            <a:r>
              <a:rPr dirty="0"/>
              <a:t/>
            </a:r>
            <a:br>
              <a:rPr dirty="0"/>
            </a:br>
            <a:r>
              <a:rPr lang="ru-RU" sz="32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 устранению проблем  </a:t>
            </a:r>
            <a:endParaRPr lang="ru-RU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3B4555"/>
                </a:solidFill>
                <a:latin typeface="Poppins Medium"/>
                <a:ea typeface="Poppins Medium"/>
              </a:rPr>
              <a:t>3. </a:t>
            </a:r>
            <a:r>
              <a:rPr lang="ru-RU" sz="2400" b="0" strike="noStrike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Организация рабочего пространства. Соблюдение чистоты и порядка в моечных помещениях</a:t>
            </a:r>
            <a:r>
              <a:rPr lang="ru-RU" sz="2400" spc="-1" dirty="0" smtClean="0">
                <a:solidFill>
                  <a:srgbClr val="3B4555"/>
                </a:solidFill>
                <a:latin typeface="Poppins Medium"/>
                <a:ea typeface="Poppins Medium"/>
              </a:rPr>
              <a:t>. Экономия времени и работника на дезинфекцию, мытье и сушку посуды.</a:t>
            </a:r>
            <a:endParaRPr lang="ru-RU" sz="2400" b="0" strike="noStrike" spc="-1" dirty="0">
              <a:latin typeface="Arial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180094"/>
            <a:ext cx="4608000" cy="3456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0790" y="3699475"/>
            <a:ext cx="3487034" cy="24482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2358</TotalTime>
  <Words>213</Words>
  <Application>Microsoft Office PowerPoint</Application>
  <PresentationFormat>Экран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DEXP M12C7PD- лучшее вложение денежных средств! Самая бюджетная модель!  Значительная экономия энерго-водных ресурсов</vt:lpstr>
      <vt:lpstr>Презентация PowerPoint</vt:lpstr>
      <vt:lpstr>Презентация PowerPoint</vt:lpstr>
      <vt:lpstr>Презентация PowerPoint</vt:lpstr>
      <vt:lpstr>Принятые решения 5. Экономия водно-энергетических ресурсов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Лин-проект «Оптимизация рабочего времени воспитателей   с документооборотом»</dc:title>
  <dc:subject/>
  <dc:creator>Арам Аракелян</dc:creator>
  <dc:description/>
  <cp:lastModifiedBy>Марина</cp:lastModifiedBy>
  <cp:revision>87</cp:revision>
  <cp:lastPrinted>2022-12-13T08:58:06Z</cp:lastPrinted>
  <dcterms:created xsi:type="dcterms:W3CDTF">2007-01-29T08:57:19Z</dcterms:created>
  <dcterms:modified xsi:type="dcterms:W3CDTF">2022-12-21T09:32:30Z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AppVersion" pid="2">
    <vt:lpwstr>14.0000</vt:lpwstr>
  </property>
  <property fmtid="{D5CDD505-2E9C-101B-9397-08002B2CF9AE}" name="HiddenSlides" pid="3">
    <vt:i4>0</vt:i4>
  </property>
  <property fmtid="{D5CDD505-2E9C-101B-9397-08002B2CF9AE}" name="HyperlinksChanged" pid="4">
    <vt:bool>false</vt:bool>
  </property>
  <property fmtid="{D5CDD505-2E9C-101B-9397-08002B2CF9AE}" name="LinksUpToDate" pid="5">
    <vt:bool>false</vt:bool>
  </property>
  <property fmtid="{D5CDD505-2E9C-101B-9397-08002B2CF9AE}" name="MMClips" pid="6">
    <vt:i4>0</vt:i4>
  </property>
  <property fmtid="{D5CDD505-2E9C-101B-9397-08002B2CF9AE}" name="NXPowerLiteLastOptimized" pid="7">
    <vt:lpwstr>483370</vt:lpwstr>
  </property>
  <property fmtid="{D5CDD505-2E9C-101B-9397-08002B2CF9AE}" name="NXPowerLiteSettings" pid="8">
    <vt:lpwstr>F7000400038000</vt:lpwstr>
  </property>
  <property fmtid="{D5CDD505-2E9C-101B-9397-08002B2CF9AE}" name="NXPowerLiteVersion" pid="9">
    <vt:lpwstr>S9.2.0</vt:lpwstr>
  </property>
  <property fmtid="{D5CDD505-2E9C-101B-9397-08002B2CF9AE}" name="Notes" pid="10">
    <vt:i4>10</vt:i4>
  </property>
  <property fmtid="{D5CDD505-2E9C-101B-9397-08002B2CF9AE}" name="PresentationFormat" pid="11">
    <vt:lpwstr>Экран (4:3)</vt:lpwstr>
  </property>
  <property fmtid="{D5CDD505-2E9C-101B-9397-08002B2CF9AE}" name="ScaleCrop" pid="12">
    <vt:bool>false</vt:bool>
  </property>
  <property fmtid="{D5CDD505-2E9C-101B-9397-08002B2CF9AE}" name="ShareDoc" pid="13">
    <vt:bool>false</vt:bool>
  </property>
  <property fmtid="{D5CDD505-2E9C-101B-9397-08002B2CF9AE}" name="Slides" pid="14">
    <vt:i4>10</vt:i4>
  </property>
</Properties>
</file>